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82" d="100"/>
          <a:sy n="82" d="100"/>
        </p:scale>
        <p:origin x="-1026" y="51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06B283B-F1C2-41C0-A8ED-D704AC36F91F}" type="doc">
      <dgm:prSet loTypeId="urn:microsoft.com/office/officeart/2005/8/layout/matrix3" loCatId="matrix" qsTypeId="urn:microsoft.com/office/officeart/2005/8/quickstyle/simple1" qsCatId="simple" csTypeId="urn:microsoft.com/office/officeart/2005/8/colors/colorful4" csCatId="colorful" phldr="1"/>
      <dgm:spPr/>
      <dgm:t>
        <a:bodyPr/>
        <a:lstStyle/>
        <a:p>
          <a:endParaRPr lang="el-GR"/>
        </a:p>
      </dgm:t>
    </dgm:pt>
    <dgm:pt modelId="{99E6F04E-0846-435E-B2C0-B5E1B796A322}">
      <dgm:prSet phldrT="[Κείμενο]"/>
      <dgm:spPr/>
      <dgm:t>
        <a:bodyPr/>
        <a:lstStyle/>
        <a:p>
          <a:r>
            <a:rPr lang="en-US" dirty="0" smtClean="0"/>
            <a:t>1</a:t>
          </a:r>
          <a:r>
            <a:rPr lang="en-US" dirty="0" smtClean="0">
              <a:latin typeface="Times New Roman" pitchFamily="18" charset="0"/>
              <a:cs typeface="Times New Roman" pitchFamily="18" charset="0"/>
            </a:rPr>
            <a:t>. M</a:t>
          </a:r>
          <a:r>
            <a:rPr lang="el-GR" dirty="0" smtClean="0">
              <a:latin typeface="Times New Roman" pitchFamily="18" charset="0"/>
              <a:cs typeface="Times New Roman" pitchFamily="18" charset="0"/>
            </a:rPr>
            <a:t>ας βοηθά να στεκόμαστε πάνω στη γη και να μην αιωρούμαστε</a:t>
          </a:r>
          <a:endParaRPr lang="el-GR" dirty="0"/>
        </a:p>
      </dgm:t>
    </dgm:pt>
    <dgm:pt modelId="{1CE0F088-62FC-434B-90B1-A959F1D497E0}" type="parTrans" cxnId="{DEDB3867-BD10-4034-98F4-9E4D60BB930D}">
      <dgm:prSet/>
      <dgm:spPr/>
      <dgm:t>
        <a:bodyPr/>
        <a:lstStyle/>
        <a:p>
          <a:endParaRPr lang="el-GR"/>
        </a:p>
      </dgm:t>
    </dgm:pt>
    <dgm:pt modelId="{08DC6893-2A9B-44F8-A0CF-E42479BC01FA}" type="sibTrans" cxnId="{DEDB3867-BD10-4034-98F4-9E4D60BB930D}">
      <dgm:prSet/>
      <dgm:spPr/>
      <dgm:t>
        <a:bodyPr/>
        <a:lstStyle/>
        <a:p>
          <a:endParaRPr lang="el-GR"/>
        </a:p>
      </dgm:t>
    </dgm:pt>
    <dgm:pt modelId="{18803B56-62A1-4401-9FBD-50D6E0A897A3}">
      <dgm:prSet phldrT="[Κείμενο]"/>
      <dgm:spPr/>
      <dgm:t>
        <a:bodyPr/>
        <a:lstStyle/>
        <a:p>
          <a:r>
            <a:rPr lang="el-GR" dirty="0" smtClean="0">
              <a:latin typeface="Times New Roman" pitchFamily="18" charset="0"/>
              <a:cs typeface="Times New Roman" pitchFamily="18" charset="0"/>
            </a:rPr>
            <a:t>3.Η σωστή λειτουργία ενός μεγάλου αριθμού μηχανών, συσκευών και συστημάτων εξαρτάται με κάποιο τρόπο από τη βαρύτητα.</a:t>
          </a:r>
          <a:endParaRPr lang="el-GR" dirty="0"/>
        </a:p>
      </dgm:t>
    </dgm:pt>
    <dgm:pt modelId="{567880D6-24D7-4708-8C1C-A293F1BDAAD4}" type="parTrans" cxnId="{2F19B9DF-8E9B-4898-B1DC-28C42EFFA56E}">
      <dgm:prSet/>
      <dgm:spPr/>
      <dgm:t>
        <a:bodyPr/>
        <a:lstStyle/>
        <a:p>
          <a:endParaRPr lang="el-GR"/>
        </a:p>
      </dgm:t>
    </dgm:pt>
    <dgm:pt modelId="{2AAFD0B9-19A0-48D8-B70E-F443CBDC3E6E}" type="sibTrans" cxnId="{2F19B9DF-8E9B-4898-B1DC-28C42EFFA56E}">
      <dgm:prSet/>
      <dgm:spPr/>
      <dgm:t>
        <a:bodyPr/>
        <a:lstStyle/>
        <a:p>
          <a:endParaRPr lang="el-GR"/>
        </a:p>
      </dgm:t>
    </dgm:pt>
    <dgm:pt modelId="{58FE4C94-9710-422F-950D-16ABE223CC8C}">
      <dgm:prSet phldrT="[Κείμενο]" phldr="1"/>
      <dgm:spPr/>
      <dgm:t>
        <a:bodyPr/>
        <a:lstStyle/>
        <a:p>
          <a:endParaRPr lang="el-GR"/>
        </a:p>
      </dgm:t>
    </dgm:pt>
    <dgm:pt modelId="{B63EC832-E2B2-408A-9926-5D7648460CC3}" type="parTrans" cxnId="{F4D919D7-46B0-4784-8464-C0ADF47928B0}">
      <dgm:prSet/>
      <dgm:spPr/>
      <dgm:t>
        <a:bodyPr/>
        <a:lstStyle/>
        <a:p>
          <a:endParaRPr lang="el-GR"/>
        </a:p>
      </dgm:t>
    </dgm:pt>
    <dgm:pt modelId="{6205645D-5ADE-4D2F-B11A-C179D25AA3A1}" type="sibTrans" cxnId="{F4D919D7-46B0-4784-8464-C0ADF47928B0}">
      <dgm:prSet/>
      <dgm:spPr/>
      <dgm:t>
        <a:bodyPr/>
        <a:lstStyle/>
        <a:p>
          <a:endParaRPr lang="el-GR"/>
        </a:p>
      </dgm:t>
    </dgm:pt>
    <dgm:pt modelId="{D27A5D24-AE18-4266-9DF0-06A6D345BF36}">
      <dgm:prSet phldrT="[Κείμενο]" phldr="1"/>
      <dgm:spPr/>
      <dgm:t>
        <a:bodyPr/>
        <a:lstStyle/>
        <a:p>
          <a:endParaRPr lang="el-GR"/>
        </a:p>
      </dgm:t>
    </dgm:pt>
    <dgm:pt modelId="{4C29817B-D271-47A3-81B1-96B85A2F269D}" type="parTrans" cxnId="{C7A540C5-47BD-4EC3-A0A1-5B342CAC9AD4}">
      <dgm:prSet/>
      <dgm:spPr/>
      <dgm:t>
        <a:bodyPr/>
        <a:lstStyle/>
        <a:p>
          <a:endParaRPr lang="el-GR"/>
        </a:p>
      </dgm:t>
    </dgm:pt>
    <dgm:pt modelId="{E5ED6B77-1684-40DA-B87B-F36EBD2FF01F}" type="sibTrans" cxnId="{C7A540C5-47BD-4EC3-A0A1-5B342CAC9AD4}">
      <dgm:prSet/>
      <dgm:spPr/>
      <dgm:t>
        <a:bodyPr/>
        <a:lstStyle/>
        <a:p>
          <a:endParaRPr lang="el-GR"/>
        </a:p>
      </dgm:t>
    </dgm:pt>
    <dgm:pt modelId="{A8F14ADE-131C-4AEB-B3B6-98EAE9CE4E45}">
      <dgm:prSet/>
      <dgm:spPr/>
      <dgm:t>
        <a:bodyPr/>
        <a:lstStyle/>
        <a:p>
          <a:r>
            <a:rPr lang="en-US" dirty="0" smtClean="0"/>
            <a:t>2. </a:t>
          </a:r>
          <a:r>
            <a:rPr lang="el-GR" dirty="0" smtClean="0">
              <a:latin typeface="Times New Roman" pitchFamily="18" charset="0"/>
              <a:cs typeface="Times New Roman" pitchFamily="18" charset="0"/>
            </a:rPr>
            <a:t>Με τη βοήθεια της βαρύτητας έχουμε τη δυνατότητα να παράγουμε ηλεκτρικό ρεύμα από τα υδροηλεκτρικά εργοστάσια</a:t>
          </a:r>
          <a:endParaRPr lang="el-GR" dirty="0"/>
        </a:p>
      </dgm:t>
    </dgm:pt>
    <dgm:pt modelId="{365B9B23-D5AD-4D72-AE98-0454FF6E9155}" type="sibTrans" cxnId="{2CFBDDD3-406F-4C83-A996-CEC98142D615}">
      <dgm:prSet/>
      <dgm:spPr/>
      <dgm:t>
        <a:bodyPr/>
        <a:lstStyle/>
        <a:p>
          <a:endParaRPr lang="el-GR"/>
        </a:p>
      </dgm:t>
    </dgm:pt>
    <dgm:pt modelId="{11BC9172-AA5C-4E76-9B49-FAA9FD2440AB}" type="parTrans" cxnId="{2CFBDDD3-406F-4C83-A996-CEC98142D615}">
      <dgm:prSet/>
      <dgm:spPr/>
      <dgm:t>
        <a:bodyPr/>
        <a:lstStyle/>
        <a:p>
          <a:endParaRPr lang="el-GR"/>
        </a:p>
      </dgm:t>
    </dgm:pt>
    <dgm:pt modelId="{0DF430EE-F2E2-499A-8467-9563C53946AC}">
      <dgm:prSet phldrT="[Κείμενο]"/>
      <dgm:spPr/>
      <dgm:t>
        <a:bodyPr/>
        <a:lstStyle/>
        <a:p>
          <a:r>
            <a:rPr lang="el-GR" dirty="0" smtClean="0">
              <a:latin typeface="Times New Roman" pitchFamily="18" charset="0"/>
              <a:cs typeface="Times New Roman" pitchFamily="18" charset="0"/>
            </a:rPr>
            <a:t>4.Ο τεχνητός ορίζοντας στα αεροσκάφη και άλλα ιπτάμενα μέσα αποτελεί εφαρμογή της δύναμης της βαρύτητας για να απεικονίζει την κλίση του αεροπλάνου. </a:t>
          </a:r>
          <a:endParaRPr lang="el-GR" dirty="0"/>
        </a:p>
      </dgm:t>
    </dgm:pt>
    <dgm:pt modelId="{7B0BEB08-3CBD-4348-A603-8DD0C0BB7664}" type="parTrans" cxnId="{823C10C3-3375-42A0-95CB-BD2E4D2C2FF7}">
      <dgm:prSet/>
      <dgm:spPr/>
      <dgm:t>
        <a:bodyPr/>
        <a:lstStyle/>
        <a:p>
          <a:endParaRPr lang="el-GR"/>
        </a:p>
      </dgm:t>
    </dgm:pt>
    <dgm:pt modelId="{78B05BF6-3506-46A2-B853-F6A8C083852E}" type="sibTrans" cxnId="{823C10C3-3375-42A0-95CB-BD2E4D2C2FF7}">
      <dgm:prSet/>
      <dgm:spPr/>
      <dgm:t>
        <a:bodyPr/>
        <a:lstStyle/>
        <a:p>
          <a:endParaRPr lang="el-GR"/>
        </a:p>
      </dgm:t>
    </dgm:pt>
    <dgm:pt modelId="{07C5AF66-5627-4238-B70A-C5DE036CA4B8}" type="pres">
      <dgm:prSet presAssocID="{106B283B-F1C2-41C0-A8ED-D704AC36F91F}" presName="matrix" presStyleCnt="0">
        <dgm:presLayoutVars>
          <dgm:chMax val="1"/>
          <dgm:dir/>
          <dgm:resizeHandles val="exact"/>
        </dgm:presLayoutVars>
      </dgm:prSet>
      <dgm:spPr/>
    </dgm:pt>
    <dgm:pt modelId="{20C6FAAF-F991-4202-91E4-FF958985DADE}" type="pres">
      <dgm:prSet presAssocID="{106B283B-F1C2-41C0-A8ED-D704AC36F91F}" presName="diamond" presStyleLbl="bgShp" presStyleIdx="0" presStyleCnt="1"/>
      <dgm:spPr/>
    </dgm:pt>
    <dgm:pt modelId="{7D5626A3-18A9-4F0C-9D96-A3C0518145FD}" type="pres">
      <dgm:prSet presAssocID="{106B283B-F1C2-41C0-A8ED-D704AC36F91F}" presName="quad1" presStyleLbl="node1" presStyleIdx="0" presStyleCnt="4">
        <dgm:presLayoutVars>
          <dgm:chMax val="0"/>
          <dgm:chPref val="0"/>
          <dgm:bulletEnabled val="1"/>
        </dgm:presLayoutVars>
      </dgm:prSet>
      <dgm:spPr/>
      <dgm:t>
        <a:bodyPr/>
        <a:lstStyle/>
        <a:p>
          <a:endParaRPr lang="el-GR"/>
        </a:p>
      </dgm:t>
    </dgm:pt>
    <dgm:pt modelId="{80D5878F-A398-44DB-971E-2704C84E36BE}" type="pres">
      <dgm:prSet presAssocID="{106B283B-F1C2-41C0-A8ED-D704AC36F91F}" presName="quad2" presStyleLbl="node1" presStyleIdx="1" presStyleCnt="4">
        <dgm:presLayoutVars>
          <dgm:chMax val="0"/>
          <dgm:chPref val="0"/>
          <dgm:bulletEnabled val="1"/>
        </dgm:presLayoutVars>
      </dgm:prSet>
      <dgm:spPr/>
      <dgm:t>
        <a:bodyPr/>
        <a:lstStyle/>
        <a:p>
          <a:endParaRPr lang="el-GR"/>
        </a:p>
      </dgm:t>
    </dgm:pt>
    <dgm:pt modelId="{A2ED8804-532D-4AAE-A5CE-5AC9E6818BDA}" type="pres">
      <dgm:prSet presAssocID="{106B283B-F1C2-41C0-A8ED-D704AC36F91F}" presName="quad3" presStyleLbl="node1" presStyleIdx="2" presStyleCnt="4">
        <dgm:presLayoutVars>
          <dgm:chMax val="0"/>
          <dgm:chPref val="0"/>
          <dgm:bulletEnabled val="1"/>
        </dgm:presLayoutVars>
      </dgm:prSet>
      <dgm:spPr/>
      <dgm:t>
        <a:bodyPr/>
        <a:lstStyle/>
        <a:p>
          <a:endParaRPr lang="el-GR"/>
        </a:p>
      </dgm:t>
    </dgm:pt>
    <dgm:pt modelId="{D27D096E-B86D-434E-8C1A-88CD8CFB0C1B}" type="pres">
      <dgm:prSet presAssocID="{106B283B-F1C2-41C0-A8ED-D704AC36F91F}" presName="quad4" presStyleLbl="node1" presStyleIdx="3" presStyleCnt="4">
        <dgm:presLayoutVars>
          <dgm:chMax val="0"/>
          <dgm:chPref val="0"/>
          <dgm:bulletEnabled val="1"/>
        </dgm:presLayoutVars>
      </dgm:prSet>
      <dgm:spPr/>
      <dgm:t>
        <a:bodyPr/>
        <a:lstStyle/>
        <a:p>
          <a:endParaRPr lang="el-GR"/>
        </a:p>
      </dgm:t>
    </dgm:pt>
  </dgm:ptLst>
  <dgm:cxnLst>
    <dgm:cxn modelId="{DEDB3867-BD10-4034-98F4-9E4D60BB930D}" srcId="{106B283B-F1C2-41C0-A8ED-D704AC36F91F}" destId="{99E6F04E-0846-435E-B2C0-B5E1B796A322}" srcOrd="0" destOrd="0" parTransId="{1CE0F088-62FC-434B-90B1-A959F1D497E0}" sibTransId="{08DC6893-2A9B-44F8-A0CF-E42479BC01FA}"/>
    <dgm:cxn modelId="{C7A540C5-47BD-4EC3-A0A1-5B342CAC9AD4}" srcId="{106B283B-F1C2-41C0-A8ED-D704AC36F91F}" destId="{D27A5D24-AE18-4266-9DF0-06A6D345BF36}" srcOrd="5" destOrd="0" parTransId="{4C29817B-D271-47A3-81B1-96B85A2F269D}" sibTransId="{E5ED6B77-1684-40DA-B87B-F36EBD2FF01F}"/>
    <dgm:cxn modelId="{C40E7F8B-B0CF-436E-A3BC-A3010F2E4A33}" type="presOf" srcId="{0DF430EE-F2E2-499A-8467-9563C53946AC}" destId="{D27D096E-B86D-434E-8C1A-88CD8CFB0C1B}" srcOrd="0" destOrd="0" presId="urn:microsoft.com/office/officeart/2005/8/layout/matrix3"/>
    <dgm:cxn modelId="{6DE0AFCA-0CB5-4B42-9653-88946827E8AD}" type="presOf" srcId="{18803B56-62A1-4401-9FBD-50D6E0A897A3}" destId="{A2ED8804-532D-4AAE-A5CE-5AC9E6818BDA}" srcOrd="0" destOrd="0" presId="urn:microsoft.com/office/officeart/2005/8/layout/matrix3"/>
    <dgm:cxn modelId="{5051888A-A533-4391-BA52-62709362E8CC}" type="presOf" srcId="{106B283B-F1C2-41C0-A8ED-D704AC36F91F}" destId="{07C5AF66-5627-4238-B70A-C5DE036CA4B8}" srcOrd="0" destOrd="0" presId="urn:microsoft.com/office/officeart/2005/8/layout/matrix3"/>
    <dgm:cxn modelId="{823C10C3-3375-42A0-95CB-BD2E4D2C2FF7}" srcId="{106B283B-F1C2-41C0-A8ED-D704AC36F91F}" destId="{0DF430EE-F2E2-499A-8467-9563C53946AC}" srcOrd="3" destOrd="0" parTransId="{7B0BEB08-3CBD-4348-A603-8DD0C0BB7664}" sibTransId="{78B05BF6-3506-46A2-B853-F6A8C083852E}"/>
    <dgm:cxn modelId="{4046C22B-E2E2-4061-BD6C-628AFFF8D32B}" type="presOf" srcId="{A8F14ADE-131C-4AEB-B3B6-98EAE9CE4E45}" destId="{80D5878F-A398-44DB-971E-2704C84E36BE}" srcOrd="0" destOrd="0" presId="urn:microsoft.com/office/officeart/2005/8/layout/matrix3"/>
    <dgm:cxn modelId="{2F19B9DF-8E9B-4898-B1DC-28C42EFFA56E}" srcId="{106B283B-F1C2-41C0-A8ED-D704AC36F91F}" destId="{18803B56-62A1-4401-9FBD-50D6E0A897A3}" srcOrd="2" destOrd="0" parTransId="{567880D6-24D7-4708-8C1C-A293F1BDAAD4}" sibTransId="{2AAFD0B9-19A0-48D8-B70E-F443CBDC3E6E}"/>
    <dgm:cxn modelId="{2CFBDDD3-406F-4C83-A996-CEC98142D615}" srcId="{106B283B-F1C2-41C0-A8ED-D704AC36F91F}" destId="{A8F14ADE-131C-4AEB-B3B6-98EAE9CE4E45}" srcOrd="1" destOrd="0" parTransId="{11BC9172-AA5C-4E76-9B49-FAA9FD2440AB}" sibTransId="{365B9B23-D5AD-4D72-AE98-0454FF6E9155}"/>
    <dgm:cxn modelId="{72C66972-F487-4B09-8492-5D627380FF86}" type="presOf" srcId="{99E6F04E-0846-435E-B2C0-B5E1B796A322}" destId="{7D5626A3-18A9-4F0C-9D96-A3C0518145FD}" srcOrd="0" destOrd="0" presId="urn:microsoft.com/office/officeart/2005/8/layout/matrix3"/>
    <dgm:cxn modelId="{F4D919D7-46B0-4784-8464-C0ADF47928B0}" srcId="{106B283B-F1C2-41C0-A8ED-D704AC36F91F}" destId="{58FE4C94-9710-422F-950D-16ABE223CC8C}" srcOrd="4" destOrd="0" parTransId="{B63EC832-E2B2-408A-9926-5D7648460CC3}" sibTransId="{6205645D-5ADE-4D2F-B11A-C179D25AA3A1}"/>
    <dgm:cxn modelId="{71C68600-6436-4998-85B9-A62B04954F82}" type="presParOf" srcId="{07C5AF66-5627-4238-B70A-C5DE036CA4B8}" destId="{20C6FAAF-F991-4202-91E4-FF958985DADE}" srcOrd="0" destOrd="0" presId="urn:microsoft.com/office/officeart/2005/8/layout/matrix3"/>
    <dgm:cxn modelId="{869AE388-7277-409E-9557-9E12B8DBFDBA}" type="presParOf" srcId="{07C5AF66-5627-4238-B70A-C5DE036CA4B8}" destId="{7D5626A3-18A9-4F0C-9D96-A3C0518145FD}" srcOrd="1" destOrd="0" presId="urn:microsoft.com/office/officeart/2005/8/layout/matrix3"/>
    <dgm:cxn modelId="{EED06FC3-7B3E-4F6B-82C0-E4AB8F7BC89B}" type="presParOf" srcId="{07C5AF66-5627-4238-B70A-C5DE036CA4B8}" destId="{80D5878F-A398-44DB-971E-2704C84E36BE}" srcOrd="2" destOrd="0" presId="urn:microsoft.com/office/officeart/2005/8/layout/matrix3"/>
    <dgm:cxn modelId="{4B6FD056-9D78-434E-A657-B94C011C1295}" type="presParOf" srcId="{07C5AF66-5627-4238-B70A-C5DE036CA4B8}" destId="{A2ED8804-532D-4AAE-A5CE-5AC9E6818BDA}" srcOrd="3" destOrd="0" presId="urn:microsoft.com/office/officeart/2005/8/layout/matrix3"/>
    <dgm:cxn modelId="{8C8BB3BF-5BFA-4510-B4A4-815624E4614F}" type="presParOf" srcId="{07C5AF66-5627-4238-B70A-C5DE036CA4B8}" destId="{D27D096E-B86D-434E-8C1A-88CD8CFB0C1B}" srcOrd="4" destOrd="0" presId="urn:microsoft.com/office/officeart/2005/8/layout/matrix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0C6FAAF-F991-4202-91E4-FF958985DADE}">
      <dsp:nvSpPr>
        <dsp:cNvPr id="0" name=""/>
        <dsp:cNvSpPr/>
      </dsp:nvSpPr>
      <dsp:spPr>
        <a:xfrm>
          <a:off x="1666527" y="0"/>
          <a:ext cx="5040560" cy="5040560"/>
        </a:xfrm>
        <a:prstGeom prst="diamond">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D5626A3-18A9-4F0C-9D96-A3C0518145FD}">
      <dsp:nvSpPr>
        <dsp:cNvPr id="0" name=""/>
        <dsp:cNvSpPr/>
      </dsp:nvSpPr>
      <dsp:spPr>
        <a:xfrm>
          <a:off x="2145381" y="478853"/>
          <a:ext cx="1965818" cy="1965818"/>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1</a:t>
          </a:r>
          <a:r>
            <a:rPr lang="en-US" sz="1300" kern="1200" dirty="0" smtClean="0">
              <a:latin typeface="Times New Roman" pitchFamily="18" charset="0"/>
              <a:cs typeface="Times New Roman" pitchFamily="18" charset="0"/>
            </a:rPr>
            <a:t>. M</a:t>
          </a:r>
          <a:r>
            <a:rPr lang="el-GR" sz="1300" kern="1200" dirty="0" smtClean="0">
              <a:latin typeface="Times New Roman" pitchFamily="18" charset="0"/>
              <a:cs typeface="Times New Roman" pitchFamily="18" charset="0"/>
            </a:rPr>
            <a:t>ας βοηθά να στεκόμαστε πάνω στη γη και να μην αιωρούμαστε</a:t>
          </a:r>
          <a:endParaRPr lang="el-GR" sz="1300" kern="1200" dirty="0"/>
        </a:p>
      </dsp:txBody>
      <dsp:txXfrm>
        <a:off x="2145381" y="478853"/>
        <a:ext cx="1965818" cy="1965818"/>
      </dsp:txXfrm>
    </dsp:sp>
    <dsp:sp modelId="{80D5878F-A398-44DB-971E-2704C84E36BE}">
      <dsp:nvSpPr>
        <dsp:cNvPr id="0" name=""/>
        <dsp:cNvSpPr/>
      </dsp:nvSpPr>
      <dsp:spPr>
        <a:xfrm>
          <a:off x="4262416" y="478853"/>
          <a:ext cx="1965818" cy="1965818"/>
        </a:xfrm>
        <a:prstGeom prst="roundRect">
          <a:avLst/>
        </a:prstGeom>
        <a:solidFill>
          <a:schemeClr val="accent4">
            <a:hueOff val="-1488257"/>
            <a:satOff val="8966"/>
            <a:lumOff val="71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2. </a:t>
          </a:r>
          <a:r>
            <a:rPr lang="el-GR" sz="1300" kern="1200" dirty="0" smtClean="0">
              <a:latin typeface="Times New Roman" pitchFamily="18" charset="0"/>
              <a:cs typeface="Times New Roman" pitchFamily="18" charset="0"/>
            </a:rPr>
            <a:t>Με τη βοήθεια της βαρύτητας έχουμε τη δυνατότητα να παράγουμε ηλεκτρικό ρεύμα από τα υδροηλεκτρικά εργοστάσια</a:t>
          </a:r>
          <a:endParaRPr lang="el-GR" sz="1300" kern="1200" dirty="0"/>
        </a:p>
      </dsp:txBody>
      <dsp:txXfrm>
        <a:off x="4262416" y="478853"/>
        <a:ext cx="1965818" cy="1965818"/>
      </dsp:txXfrm>
    </dsp:sp>
    <dsp:sp modelId="{A2ED8804-532D-4AAE-A5CE-5AC9E6818BDA}">
      <dsp:nvSpPr>
        <dsp:cNvPr id="0" name=""/>
        <dsp:cNvSpPr/>
      </dsp:nvSpPr>
      <dsp:spPr>
        <a:xfrm>
          <a:off x="2145381" y="2595888"/>
          <a:ext cx="1965818" cy="1965818"/>
        </a:xfrm>
        <a:prstGeom prst="roundRect">
          <a:avLst/>
        </a:prstGeom>
        <a:solidFill>
          <a:schemeClr val="accent4">
            <a:hueOff val="-2976513"/>
            <a:satOff val="17933"/>
            <a:lumOff val="143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l-GR" sz="1300" kern="1200" dirty="0" smtClean="0">
              <a:latin typeface="Times New Roman" pitchFamily="18" charset="0"/>
              <a:cs typeface="Times New Roman" pitchFamily="18" charset="0"/>
            </a:rPr>
            <a:t>3.Η σωστή λειτουργία ενός μεγάλου αριθμού μηχανών, συσκευών και συστημάτων εξαρτάται με κάποιο τρόπο από τη βαρύτητα.</a:t>
          </a:r>
          <a:endParaRPr lang="el-GR" sz="1300" kern="1200" dirty="0"/>
        </a:p>
      </dsp:txBody>
      <dsp:txXfrm>
        <a:off x="2145381" y="2595888"/>
        <a:ext cx="1965818" cy="1965818"/>
      </dsp:txXfrm>
    </dsp:sp>
    <dsp:sp modelId="{D27D096E-B86D-434E-8C1A-88CD8CFB0C1B}">
      <dsp:nvSpPr>
        <dsp:cNvPr id="0" name=""/>
        <dsp:cNvSpPr/>
      </dsp:nvSpPr>
      <dsp:spPr>
        <a:xfrm>
          <a:off x="4262416" y="2595888"/>
          <a:ext cx="1965818" cy="1965818"/>
        </a:xfrm>
        <a:prstGeom prst="roundRec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l-GR" sz="1300" kern="1200" dirty="0" smtClean="0">
              <a:latin typeface="Times New Roman" pitchFamily="18" charset="0"/>
              <a:cs typeface="Times New Roman" pitchFamily="18" charset="0"/>
            </a:rPr>
            <a:t>4.Ο τεχνητός ορίζοντας στα αεροσκάφη και άλλα ιπτάμενα μέσα αποτελεί εφαρμογή της δύναμης της βαρύτητας για να απεικονίζει την κλίση του αεροπλάνου. </a:t>
          </a:r>
          <a:endParaRPr lang="el-GR" sz="1300" kern="1200" dirty="0"/>
        </a:p>
      </dsp:txBody>
      <dsp:txXfrm>
        <a:off x="4262416" y="2595888"/>
        <a:ext cx="1965818" cy="1965818"/>
      </dsp:txXfrm>
    </dsp:sp>
  </dsp:spTree>
</dsp:drawing>
</file>

<file path=ppt/diagrams/layout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B6CF9AE-B6EF-4441-916F-8C1E04DE0F57}" type="datetimeFigureOut">
              <a:rPr lang="el-GR" smtClean="0"/>
              <a:t>23/4/2018</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74D477-ACBD-4FD0-B402-7F3AA05D1DB0}" type="slidenum">
              <a:rPr lang="el-GR" smtClean="0"/>
              <a:t>‹#›</a:t>
            </a:fld>
            <a:endParaRPr lang="el-G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5" name="4 - Θέση υποσέλιδου"/>
          <p:cNvSpPr>
            <a:spLocks noGrp="1"/>
          </p:cNvSpPr>
          <p:nvPr>
            <p:ph type="ftr" sz="quarter" idx="11"/>
          </p:nvPr>
        </p:nvSpPr>
        <p:spPr/>
        <p:txBody>
          <a:bodyPr/>
          <a:lstStyle/>
          <a:p>
            <a:pPr algn="l"/>
            <a:r>
              <a:rPr lang="el-GR" dirty="0" smtClean="0"/>
              <a:t>ΒΑΡΥΤΗΤΑ</a:t>
            </a:r>
            <a:endParaRPr lang="el-GR" dirty="0"/>
          </a:p>
        </p:txBody>
      </p:sp>
      <p:sp>
        <p:nvSpPr>
          <p:cNvPr id="6" name="5 - Θέση αριθμού διαφάνειας"/>
          <p:cNvSpPr>
            <a:spLocks noGrp="1"/>
          </p:cNvSpPr>
          <p:nvPr>
            <p:ph type="sldNum" sz="quarter" idx="12"/>
          </p:nvPr>
        </p:nvSpPr>
        <p:spPr/>
        <p:txBody>
          <a:bodyPr/>
          <a:lstStyle/>
          <a:p>
            <a:fld id="{97129AED-D38D-4624-8B50-9583D0B1DE7E}" type="slidenum">
              <a:rPr lang="el-GR" smtClean="0"/>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a:xfrm>
            <a:off x="457200" y="6356350"/>
            <a:ext cx="2133600" cy="365125"/>
          </a:xfrm>
          <a:prstGeom prst="rect">
            <a:avLst/>
          </a:prstGeom>
        </p:spPr>
        <p:txBody>
          <a:bodyPr/>
          <a:lstStyle/>
          <a:p>
            <a:endParaRPr lang="el-GR"/>
          </a:p>
        </p:txBody>
      </p:sp>
      <p:sp>
        <p:nvSpPr>
          <p:cNvPr id="5" name="4 - Θέση υποσέλιδου"/>
          <p:cNvSpPr>
            <a:spLocks noGrp="1"/>
          </p:cNvSpPr>
          <p:nvPr>
            <p:ph type="ftr" sz="quarter" idx="11"/>
          </p:nvPr>
        </p:nvSpPr>
        <p:spPr/>
        <p:txBody>
          <a:bodyPr/>
          <a:lstStyle/>
          <a:p>
            <a:r>
              <a:rPr lang="el-GR" smtClean="0"/>
              <a:t>ΒΑΡΥΤΗΤΑ</a:t>
            </a:r>
            <a:endParaRPr lang="el-GR"/>
          </a:p>
        </p:txBody>
      </p:sp>
      <p:sp>
        <p:nvSpPr>
          <p:cNvPr id="6" name="5 - Θέση αριθμού διαφάνειας"/>
          <p:cNvSpPr>
            <a:spLocks noGrp="1"/>
          </p:cNvSpPr>
          <p:nvPr>
            <p:ph type="sldNum" sz="quarter" idx="12"/>
          </p:nvPr>
        </p:nvSpPr>
        <p:spPr/>
        <p:txBody>
          <a:bodyPr/>
          <a:lstStyle/>
          <a:p>
            <a:fld id="{97129AED-D38D-4624-8B50-9583D0B1DE7E}" type="slidenum">
              <a:rPr lang="el-GR" smtClean="0"/>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a:xfrm>
            <a:off x="457200" y="6356350"/>
            <a:ext cx="2133600" cy="365125"/>
          </a:xfrm>
          <a:prstGeom prst="rect">
            <a:avLst/>
          </a:prstGeom>
        </p:spPr>
        <p:txBody>
          <a:bodyPr/>
          <a:lstStyle/>
          <a:p>
            <a:endParaRPr lang="el-GR"/>
          </a:p>
        </p:txBody>
      </p:sp>
      <p:sp>
        <p:nvSpPr>
          <p:cNvPr id="5" name="4 - Θέση υποσέλιδου"/>
          <p:cNvSpPr>
            <a:spLocks noGrp="1"/>
          </p:cNvSpPr>
          <p:nvPr>
            <p:ph type="ftr" sz="quarter" idx="11"/>
          </p:nvPr>
        </p:nvSpPr>
        <p:spPr/>
        <p:txBody>
          <a:bodyPr/>
          <a:lstStyle/>
          <a:p>
            <a:r>
              <a:rPr lang="el-GR" smtClean="0"/>
              <a:t>ΒΑΡΥΤΗΤΑ</a:t>
            </a:r>
            <a:endParaRPr lang="el-GR"/>
          </a:p>
        </p:txBody>
      </p:sp>
      <p:sp>
        <p:nvSpPr>
          <p:cNvPr id="6" name="5 - Θέση αριθμού διαφάνειας"/>
          <p:cNvSpPr>
            <a:spLocks noGrp="1"/>
          </p:cNvSpPr>
          <p:nvPr>
            <p:ph type="sldNum" sz="quarter" idx="12"/>
          </p:nvPr>
        </p:nvSpPr>
        <p:spPr/>
        <p:txBody>
          <a:bodyPr/>
          <a:lstStyle/>
          <a:p>
            <a:fld id="{97129AED-D38D-4624-8B50-9583D0B1DE7E}" type="slidenum">
              <a:rPr lang="el-GR" smtClean="0"/>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a:xfrm>
            <a:off x="457200" y="6356350"/>
            <a:ext cx="2133600" cy="365125"/>
          </a:xfrm>
          <a:prstGeom prst="rect">
            <a:avLst/>
          </a:prstGeom>
        </p:spPr>
        <p:txBody>
          <a:bodyPr/>
          <a:lstStyle/>
          <a:p>
            <a:endParaRPr lang="el-GR"/>
          </a:p>
        </p:txBody>
      </p:sp>
      <p:sp>
        <p:nvSpPr>
          <p:cNvPr id="5" name="4 - Θέση υποσέλιδου"/>
          <p:cNvSpPr>
            <a:spLocks noGrp="1"/>
          </p:cNvSpPr>
          <p:nvPr>
            <p:ph type="ftr" sz="quarter" idx="11"/>
          </p:nvPr>
        </p:nvSpPr>
        <p:spPr/>
        <p:txBody>
          <a:bodyPr/>
          <a:lstStyle/>
          <a:p>
            <a:r>
              <a:rPr lang="el-GR" smtClean="0"/>
              <a:t>ΒΑΡΥΤΗΤΑ</a:t>
            </a:r>
            <a:endParaRPr lang="el-GR"/>
          </a:p>
        </p:txBody>
      </p:sp>
      <p:sp>
        <p:nvSpPr>
          <p:cNvPr id="6" name="5 - Θέση αριθμού διαφάνειας"/>
          <p:cNvSpPr>
            <a:spLocks noGrp="1"/>
          </p:cNvSpPr>
          <p:nvPr>
            <p:ph type="sldNum" sz="quarter" idx="12"/>
          </p:nvPr>
        </p:nvSpPr>
        <p:spPr/>
        <p:txBody>
          <a:bodyPr/>
          <a:lstStyle/>
          <a:p>
            <a:fld id="{97129AED-D38D-4624-8B50-9583D0B1DE7E}" type="slidenum">
              <a:rPr lang="el-GR" smtClean="0"/>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a:xfrm>
            <a:off x="457200" y="6356350"/>
            <a:ext cx="2133600" cy="365125"/>
          </a:xfrm>
          <a:prstGeom prst="rect">
            <a:avLst/>
          </a:prstGeom>
        </p:spPr>
        <p:txBody>
          <a:bodyPr/>
          <a:lstStyle/>
          <a:p>
            <a:endParaRPr lang="el-GR"/>
          </a:p>
        </p:txBody>
      </p:sp>
      <p:sp>
        <p:nvSpPr>
          <p:cNvPr id="5" name="4 - Θέση υποσέλιδου"/>
          <p:cNvSpPr>
            <a:spLocks noGrp="1"/>
          </p:cNvSpPr>
          <p:nvPr>
            <p:ph type="ftr" sz="quarter" idx="11"/>
          </p:nvPr>
        </p:nvSpPr>
        <p:spPr/>
        <p:txBody>
          <a:bodyPr/>
          <a:lstStyle/>
          <a:p>
            <a:r>
              <a:rPr lang="el-GR" smtClean="0"/>
              <a:t>ΒΑΡΥΤΗΤΑ</a:t>
            </a:r>
            <a:endParaRPr lang="el-GR"/>
          </a:p>
        </p:txBody>
      </p:sp>
      <p:sp>
        <p:nvSpPr>
          <p:cNvPr id="6" name="5 - Θέση αριθμού διαφάνειας"/>
          <p:cNvSpPr>
            <a:spLocks noGrp="1"/>
          </p:cNvSpPr>
          <p:nvPr>
            <p:ph type="sldNum" sz="quarter" idx="12"/>
          </p:nvPr>
        </p:nvSpPr>
        <p:spPr/>
        <p:txBody>
          <a:bodyPr/>
          <a:lstStyle/>
          <a:p>
            <a:fld id="{97129AED-D38D-4624-8B50-9583D0B1DE7E}" type="slidenum">
              <a:rPr lang="el-GR" smtClean="0"/>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a:xfrm>
            <a:off x="457200" y="6356350"/>
            <a:ext cx="2133600" cy="365125"/>
          </a:xfrm>
          <a:prstGeom prst="rect">
            <a:avLst/>
          </a:prstGeom>
        </p:spPr>
        <p:txBody>
          <a:bodyPr/>
          <a:lstStyle/>
          <a:p>
            <a:endParaRPr lang="el-GR"/>
          </a:p>
        </p:txBody>
      </p:sp>
      <p:sp>
        <p:nvSpPr>
          <p:cNvPr id="6" name="5 - Θέση υποσέλιδου"/>
          <p:cNvSpPr>
            <a:spLocks noGrp="1"/>
          </p:cNvSpPr>
          <p:nvPr>
            <p:ph type="ftr" sz="quarter" idx="11"/>
          </p:nvPr>
        </p:nvSpPr>
        <p:spPr/>
        <p:txBody>
          <a:bodyPr/>
          <a:lstStyle/>
          <a:p>
            <a:r>
              <a:rPr lang="el-GR" smtClean="0"/>
              <a:t>ΒΑΡΥΤΗΤΑ</a:t>
            </a:r>
            <a:endParaRPr lang="el-GR"/>
          </a:p>
        </p:txBody>
      </p:sp>
      <p:sp>
        <p:nvSpPr>
          <p:cNvPr id="7" name="6 - Θέση αριθμού διαφάνειας"/>
          <p:cNvSpPr>
            <a:spLocks noGrp="1"/>
          </p:cNvSpPr>
          <p:nvPr>
            <p:ph type="sldNum" sz="quarter" idx="12"/>
          </p:nvPr>
        </p:nvSpPr>
        <p:spPr/>
        <p:txBody>
          <a:bodyPr/>
          <a:lstStyle/>
          <a:p>
            <a:fld id="{97129AED-D38D-4624-8B50-9583D0B1DE7E}" type="slidenum">
              <a:rPr lang="el-GR" smtClean="0"/>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a:xfrm>
            <a:off x="457200" y="6356350"/>
            <a:ext cx="2133600" cy="365125"/>
          </a:xfrm>
          <a:prstGeom prst="rect">
            <a:avLst/>
          </a:prstGeom>
        </p:spPr>
        <p:txBody>
          <a:bodyPr/>
          <a:lstStyle/>
          <a:p>
            <a:endParaRPr lang="el-GR"/>
          </a:p>
        </p:txBody>
      </p:sp>
      <p:sp>
        <p:nvSpPr>
          <p:cNvPr id="8" name="7 - Θέση υποσέλιδου"/>
          <p:cNvSpPr>
            <a:spLocks noGrp="1"/>
          </p:cNvSpPr>
          <p:nvPr>
            <p:ph type="ftr" sz="quarter" idx="11"/>
          </p:nvPr>
        </p:nvSpPr>
        <p:spPr/>
        <p:txBody>
          <a:bodyPr/>
          <a:lstStyle/>
          <a:p>
            <a:r>
              <a:rPr lang="el-GR" smtClean="0"/>
              <a:t>ΒΑΡΥΤΗΤΑ</a:t>
            </a:r>
            <a:endParaRPr lang="el-GR"/>
          </a:p>
        </p:txBody>
      </p:sp>
      <p:sp>
        <p:nvSpPr>
          <p:cNvPr id="9" name="8 - Θέση αριθμού διαφάνειας"/>
          <p:cNvSpPr>
            <a:spLocks noGrp="1"/>
          </p:cNvSpPr>
          <p:nvPr>
            <p:ph type="sldNum" sz="quarter" idx="12"/>
          </p:nvPr>
        </p:nvSpPr>
        <p:spPr/>
        <p:txBody>
          <a:bodyPr/>
          <a:lstStyle/>
          <a:p>
            <a:fld id="{97129AED-D38D-4624-8B50-9583D0B1DE7E}" type="slidenum">
              <a:rPr lang="el-GR" smtClean="0"/>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a:xfrm>
            <a:off x="457200" y="6356350"/>
            <a:ext cx="2133600" cy="365125"/>
          </a:xfrm>
          <a:prstGeom prst="rect">
            <a:avLst/>
          </a:prstGeom>
        </p:spPr>
        <p:txBody>
          <a:bodyPr/>
          <a:lstStyle/>
          <a:p>
            <a:endParaRPr lang="el-GR"/>
          </a:p>
        </p:txBody>
      </p:sp>
      <p:sp>
        <p:nvSpPr>
          <p:cNvPr id="4" name="3 - Θέση υποσέλιδου"/>
          <p:cNvSpPr>
            <a:spLocks noGrp="1"/>
          </p:cNvSpPr>
          <p:nvPr>
            <p:ph type="ftr" sz="quarter" idx="11"/>
          </p:nvPr>
        </p:nvSpPr>
        <p:spPr/>
        <p:txBody>
          <a:bodyPr/>
          <a:lstStyle/>
          <a:p>
            <a:r>
              <a:rPr lang="el-GR" smtClean="0"/>
              <a:t>ΒΑΡΥΤΗΤΑ</a:t>
            </a:r>
            <a:endParaRPr lang="el-GR"/>
          </a:p>
        </p:txBody>
      </p:sp>
      <p:sp>
        <p:nvSpPr>
          <p:cNvPr id="5" name="4 - Θέση αριθμού διαφάνειας"/>
          <p:cNvSpPr>
            <a:spLocks noGrp="1"/>
          </p:cNvSpPr>
          <p:nvPr>
            <p:ph type="sldNum" sz="quarter" idx="12"/>
          </p:nvPr>
        </p:nvSpPr>
        <p:spPr/>
        <p:txBody>
          <a:bodyPr/>
          <a:lstStyle/>
          <a:p>
            <a:fld id="{97129AED-D38D-4624-8B50-9583D0B1DE7E}" type="slidenum">
              <a:rPr lang="el-GR" smtClean="0"/>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a:xfrm>
            <a:off x="457200" y="6356350"/>
            <a:ext cx="2133600" cy="365125"/>
          </a:xfrm>
          <a:prstGeom prst="rect">
            <a:avLst/>
          </a:prstGeom>
        </p:spPr>
        <p:txBody>
          <a:bodyPr/>
          <a:lstStyle/>
          <a:p>
            <a:endParaRPr lang="el-GR"/>
          </a:p>
        </p:txBody>
      </p:sp>
      <p:sp>
        <p:nvSpPr>
          <p:cNvPr id="3" name="2 - Θέση υποσέλιδου"/>
          <p:cNvSpPr>
            <a:spLocks noGrp="1"/>
          </p:cNvSpPr>
          <p:nvPr>
            <p:ph type="ftr" sz="quarter" idx="11"/>
          </p:nvPr>
        </p:nvSpPr>
        <p:spPr/>
        <p:txBody>
          <a:bodyPr/>
          <a:lstStyle/>
          <a:p>
            <a:r>
              <a:rPr lang="el-GR" smtClean="0"/>
              <a:t>ΒΑΡΥΤΗΤΑ</a:t>
            </a:r>
            <a:endParaRPr lang="el-GR"/>
          </a:p>
        </p:txBody>
      </p:sp>
      <p:sp>
        <p:nvSpPr>
          <p:cNvPr id="4" name="3 - Θέση αριθμού διαφάνειας"/>
          <p:cNvSpPr>
            <a:spLocks noGrp="1"/>
          </p:cNvSpPr>
          <p:nvPr>
            <p:ph type="sldNum" sz="quarter" idx="12"/>
          </p:nvPr>
        </p:nvSpPr>
        <p:spPr/>
        <p:txBody>
          <a:bodyPr/>
          <a:lstStyle/>
          <a:p>
            <a:fld id="{97129AED-D38D-4624-8B50-9583D0B1DE7E}" type="slidenum">
              <a:rPr lang="el-GR" smtClean="0"/>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a:xfrm>
            <a:off x="457200" y="6356350"/>
            <a:ext cx="2133600" cy="365125"/>
          </a:xfrm>
          <a:prstGeom prst="rect">
            <a:avLst/>
          </a:prstGeom>
        </p:spPr>
        <p:txBody>
          <a:bodyPr/>
          <a:lstStyle/>
          <a:p>
            <a:endParaRPr lang="el-GR"/>
          </a:p>
        </p:txBody>
      </p:sp>
      <p:sp>
        <p:nvSpPr>
          <p:cNvPr id="6" name="5 - Θέση υποσέλιδου"/>
          <p:cNvSpPr>
            <a:spLocks noGrp="1"/>
          </p:cNvSpPr>
          <p:nvPr>
            <p:ph type="ftr" sz="quarter" idx="11"/>
          </p:nvPr>
        </p:nvSpPr>
        <p:spPr/>
        <p:txBody>
          <a:bodyPr/>
          <a:lstStyle/>
          <a:p>
            <a:r>
              <a:rPr lang="el-GR" smtClean="0"/>
              <a:t>ΒΑΡΥΤΗΤΑ</a:t>
            </a:r>
            <a:endParaRPr lang="el-GR"/>
          </a:p>
        </p:txBody>
      </p:sp>
      <p:sp>
        <p:nvSpPr>
          <p:cNvPr id="7" name="6 - Θέση αριθμού διαφάνειας"/>
          <p:cNvSpPr>
            <a:spLocks noGrp="1"/>
          </p:cNvSpPr>
          <p:nvPr>
            <p:ph type="sldNum" sz="quarter" idx="12"/>
          </p:nvPr>
        </p:nvSpPr>
        <p:spPr/>
        <p:txBody>
          <a:bodyPr/>
          <a:lstStyle/>
          <a:p>
            <a:fld id="{97129AED-D38D-4624-8B50-9583D0B1DE7E}" type="slidenum">
              <a:rPr lang="el-GR" smtClean="0"/>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a:xfrm>
            <a:off x="457200" y="6356350"/>
            <a:ext cx="2133600" cy="365125"/>
          </a:xfrm>
          <a:prstGeom prst="rect">
            <a:avLst/>
          </a:prstGeom>
        </p:spPr>
        <p:txBody>
          <a:bodyPr/>
          <a:lstStyle/>
          <a:p>
            <a:endParaRPr lang="el-GR"/>
          </a:p>
        </p:txBody>
      </p:sp>
      <p:sp>
        <p:nvSpPr>
          <p:cNvPr id="6" name="5 - Θέση υποσέλιδου"/>
          <p:cNvSpPr>
            <a:spLocks noGrp="1"/>
          </p:cNvSpPr>
          <p:nvPr>
            <p:ph type="ftr" sz="quarter" idx="11"/>
          </p:nvPr>
        </p:nvSpPr>
        <p:spPr/>
        <p:txBody>
          <a:bodyPr/>
          <a:lstStyle/>
          <a:p>
            <a:r>
              <a:rPr lang="el-GR" smtClean="0"/>
              <a:t>ΒΑΡΥΤΗΤΑ</a:t>
            </a:r>
            <a:endParaRPr lang="el-GR"/>
          </a:p>
        </p:txBody>
      </p:sp>
      <p:sp>
        <p:nvSpPr>
          <p:cNvPr id="7" name="6 - Θέση αριθμού διαφάνειας"/>
          <p:cNvSpPr>
            <a:spLocks noGrp="1"/>
          </p:cNvSpPr>
          <p:nvPr>
            <p:ph type="sldNum" sz="quarter" idx="12"/>
          </p:nvPr>
        </p:nvSpPr>
        <p:spPr/>
        <p:txBody>
          <a:bodyPr/>
          <a:lstStyle/>
          <a:p>
            <a:fld id="{97129AED-D38D-4624-8B50-9583D0B1DE7E}" type="slidenum">
              <a:rPr lang="el-GR" smtClean="0"/>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611560" y="260648"/>
            <a:ext cx="8219256" cy="1138138"/>
          </a:xfrm>
          <a:prstGeom prst="rect">
            <a:avLst/>
          </a:prstGeom>
          <a:solidFill>
            <a:schemeClr val="tx1"/>
          </a:solidFill>
        </p:spPr>
        <p:txBody>
          <a:bodyPr vert="horz" lIns="91440" tIns="45720" rIns="91440" bIns="45720" rtlCol="0" anchor="ctr">
            <a:normAutofit/>
          </a:bodyPr>
          <a:lstStyle/>
          <a:p>
            <a:endParaRPr lang="el-GR" dirty="0"/>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dirty="0" err="1" smtClean="0"/>
              <a:t>Kλικ</a:t>
            </a:r>
            <a:r>
              <a:rPr lang="el-GR" dirty="0" smtClean="0"/>
              <a:t> για επεξεργασία των στυλ του υποδείγματος</a:t>
            </a:r>
          </a:p>
          <a:p>
            <a:pPr lvl="1"/>
            <a:r>
              <a:rPr lang="el-GR" dirty="0" smtClean="0"/>
              <a:t>Δεύτερου επιπέδου</a:t>
            </a:r>
          </a:p>
          <a:p>
            <a:pPr lvl="2"/>
            <a:r>
              <a:rPr lang="el-GR" dirty="0" smtClean="0"/>
              <a:t>Τρίτου επιπέδου</a:t>
            </a:r>
          </a:p>
          <a:p>
            <a:pPr lvl="3"/>
            <a:r>
              <a:rPr lang="el-GR" dirty="0" smtClean="0"/>
              <a:t>Τέταρτου επιπέδου</a:t>
            </a:r>
          </a:p>
          <a:p>
            <a:pPr lvl="4"/>
            <a:r>
              <a:rPr lang="el-GR" dirty="0" smtClean="0"/>
              <a:t>Πέμπτου επιπέδου</a:t>
            </a:r>
            <a:endParaRPr lang="el-GR" dirty="0"/>
          </a:p>
        </p:txBody>
      </p:sp>
      <p:sp>
        <p:nvSpPr>
          <p:cNvPr id="5" name="4 - Θέση υποσέλιδου"/>
          <p:cNvSpPr>
            <a:spLocks noGrp="1"/>
          </p:cNvSpPr>
          <p:nvPr>
            <p:ph type="ftr" sz="quarter" idx="3"/>
          </p:nvPr>
        </p:nvSpPr>
        <p:spPr>
          <a:xfrm>
            <a:off x="971600" y="623731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lgn="l"/>
            <a:r>
              <a:rPr lang="el-GR" dirty="0" smtClean="0"/>
              <a:t>ΒΑΡΥΤΗΤΑ</a:t>
            </a:r>
            <a:endParaRPr lang="el-GR" dirty="0"/>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129AED-D38D-4624-8B50-9583D0B1DE7E}" type="slidenum">
              <a:rPr lang="el-GR" smtClean="0"/>
              <a:t>‹#›</a:t>
            </a:fld>
            <a:endParaRPr lang="el-GR" dirty="0"/>
          </a:p>
        </p:txBody>
      </p:sp>
      <p:pic>
        <p:nvPicPr>
          <p:cNvPr id="7" name="6 - Εικόνα" descr="uowm_400x400.png"/>
          <p:cNvPicPr>
            <a:picLocks noChangeAspect="1"/>
          </p:cNvPicPr>
          <p:nvPr userDrawn="1"/>
        </p:nvPicPr>
        <p:blipFill>
          <a:blip r:embed="rId13" cstate="print"/>
          <a:stretch>
            <a:fillRect/>
          </a:stretch>
        </p:blipFill>
        <p:spPr>
          <a:xfrm>
            <a:off x="0" y="0"/>
            <a:ext cx="576064" cy="576064"/>
          </a:xfrm>
          <a:prstGeom prst="rect">
            <a:avLst/>
          </a:prstGeom>
        </p:spPr>
      </p:pic>
      <p:sp>
        <p:nvSpPr>
          <p:cNvPr id="8" name="7 - TextBox"/>
          <p:cNvSpPr txBox="1"/>
          <p:nvPr userDrawn="1"/>
        </p:nvSpPr>
        <p:spPr>
          <a:xfrm>
            <a:off x="611560" y="0"/>
            <a:ext cx="5760640" cy="307777"/>
          </a:xfrm>
          <a:prstGeom prst="rect">
            <a:avLst/>
          </a:prstGeom>
          <a:noFill/>
        </p:spPr>
        <p:txBody>
          <a:bodyPr wrap="square" rtlCol="0">
            <a:spAutoFit/>
          </a:bodyPr>
          <a:lstStyle/>
          <a:p>
            <a:r>
              <a:rPr lang="el-GR" sz="1400" i="1" dirty="0" smtClean="0">
                <a:latin typeface="Constantia" pitchFamily="18" charset="0"/>
              </a:rPr>
              <a:t>Παιδαγωγικό</a:t>
            </a:r>
            <a:r>
              <a:rPr lang="el-GR" sz="1400" i="1" baseline="0" dirty="0" smtClean="0">
                <a:latin typeface="Constantia" pitchFamily="18" charset="0"/>
              </a:rPr>
              <a:t> Τμήμα Δημοτικής Εκπαίδευσης </a:t>
            </a:r>
            <a:endParaRPr lang="el-GR" sz="1400" i="1" dirty="0">
              <a:latin typeface="Constantia" pitchFamily="18" charset="0"/>
            </a:endParaRPr>
          </a:p>
        </p:txBody>
      </p:sp>
      <p:pic>
        <p:nvPicPr>
          <p:cNvPr id="9" name="8 - Εικόνα" descr=".........jpg"/>
          <p:cNvPicPr>
            <a:picLocks noChangeAspect="1"/>
          </p:cNvPicPr>
          <p:nvPr userDrawn="1"/>
        </p:nvPicPr>
        <p:blipFill>
          <a:blip r:embed="rId14" cstate="print"/>
          <a:stretch>
            <a:fillRect/>
          </a:stretch>
        </p:blipFill>
        <p:spPr>
          <a:xfrm>
            <a:off x="0" y="5871939"/>
            <a:ext cx="796112" cy="98606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p:txBody>
          <a:bodyPr/>
          <a:lstStyle/>
          <a:p>
            <a:r>
              <a:rPr lang="el-GR" dirty="0" smtClean="0"/>
              <a:t>Η ΒΑΡΥΤΗΤΑ</a:t>
            </a:r>
            <a:endParaRPr lang="el-GR" dirty="0"/>
          </a:p>
        </p:txBody>
      </p:sp>
      <p:sp>
        <p:nvSpPr>
          <p:cNvPr id="3" name="2 - Υπότιτλος"/>
          <p:cNvSpPr>
            <a:spLocks noGrp="1"/>
          </p:cNvSpPr>
          <p:nvPr>
            <p:ph type="subTitle" idx="1"/>
          </p:nvPr>
        </p:nvSpPr>
        <p:spPr/>
        <p:txBody>
          <a:bodyPr/>
          <a:lstStyle/>
          <a:p>
            <a:r>
              <a:rPr lang="el-GR" dirty="0" smtClean="0"/>
              <a:t>Τηνιακού Ειρήνη-Μαρία</a:t>
            </a:r>
          </a:p>
          <a:p>
            <a:r>
              <a:rPr lang="el-GR" dirty="0" smtClean="0"/>
              <a:t>(ΑΕΜ:4527)</a:t>
            </a:r>
            <a:endParaRPr lang="el-GR" dirty="0"/>
          </a:p>
        </p:txBody>
      </p:sp>
      <p:sp>
        <p:nvSpPr>
          <p:cNvPr id="4" name="3 - Θέση υποσέλιδου"/>
          <p:cNvSpPr>
            <a:spLocks noGrp="1"/>
          </p:cNvSpPr>
          <p:nvPr>
            <p:ph type="ftr" sz="quarter" idx="11"/>
          </p:nvPr>
        </p:nvSpPr>
        <p:spPr/>
        <p:txBody>
          <a:bodyPr/>
          <a:lstStyle/>
          <a:p>
            <a:r>
              <a:rPr lang="el-GR" smtClean="0"/>
              <a:t>ΒΑΡΥΤΗΤΑ</a:t>
            </a:r>
            <a:endParaRPr lang="el-GR"/>
          </a:p>
        </p:txBody>
      </p:sp>
      <p:sp>
        <p:nvSpPr>
          <p:cNvPr id="5" name="4 - Θέση αριθμού διαφάνειας"/>
          <p:cNvSpPr>
            <a:spLocks noGrp="1"/>
          </p:cNvSpPr>
          <p:nvPr>
            <p:ph type="sldNum" sz="quarter" idx="12"/>
          </p:nvPr>
        </p:nvSpPr>
        <p:spPr/>
        <p:txBody>
          <a:bodyPr/>
          <a:lstStyle/>
          <a:p>
            <a:fld id="{97129AED-D38D-4624-8B50-9583D0B1DE7E}" type="slidenum">
              <a:rPr lang="el-GR" smtClean="0"/>
              <a:t>1</a:t>
            </a:fld>
            <a:endParaRPr lang="el-G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Η βαρύτητα</a:t>
            </a:r>
            <a:endParaRPr lang="el-GR" dirty="0"/>
          </a:p>
        </p:txBody>
      </p:sp>
      <p:sp>
        <p:nvSpPr>
          <p:cNvPr id="3" name="2 - Θέση περιεχομένου"/>
          <p:cNvSpPr>
            <a:spLocks noGrp="1"/>
          </p:cNvSpPr>
          <p:nvPr>
            <p:ph idx="1"/>
          </p:nvPr>
        </p:nvSpPr>
        <p:spPr/>
        <p:txBody>
          <a:bodyPr>
            <a:normAutofit fontScale="47500" lnSpcReduction="20000"/>
          </a:bodyPr>
          <a:lstStyle/>
          <a:p>
            <a:r>
              <a:rPr lang="el-GR" sz="3600" dirty="0" smtClean="0">
                <a:latin typeface="Times New Roman" pitchFamily="18" charset="0"/>
                <a:cs typeface="Times New Roman" pitchFamily="18" charset="0"/>
              </a:rPr>
              <a:t>Στη φυσική, βαρύτητα ονομάζεται η ιδιότητα των υλικών σωμάτων να έλκουν και να έλκονται αμοιβαία με άλλα υλικά σώματα. Τα </a:t>
            </a:r>
            <a:r>
              <a:rPr lang="el-GR" sz="3600" dirty="0" err="1" smtClean="0">
                <a:latin typeface="Times New Roman" pitchFamily="18" charset="0"/>
                <a:cs typeface="Times New Roman" pitchFamily="18" charset="0"/>
              </a:rPr>
              <a:t>ελκόμενα</a:t>
            </a:r>
            <a:r>
              <a:rPr lang="el-GR" sz="3600" dirty="0" smtClean="0">
                <a:latin typeface="Times New Roman" pitchFamily="18" charset="0"/>
                <a:cs typeface="Times New Roman" pitchFamily="18" charset="0"/>
              </a:rPr>
              <a:t>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a:t>
            </a:r>
          </a:p>
          <a:p>
            <a:r>
              <a:rPr lang="el-GR" sz="3600" dirty="0" smtClean="0">
                <a:latin typeface="Times New Roman" pitchFamily="18" charset="0"/>
                <a:cs typeface="Times New Roman" pitchFamily="18" charset="0"/>
              </a:rPr>
              <a:t>Η βαρύτητα στη γη έλκει τα υλικά σώματα και προκαλεί την πτώση τους στην επιφάνειά της όταν αφεθούν ελεύθερα. Επιπροσθέτως, η βαρύτητα είναι η αιτία της ύπαρξης της γης, του ήλιου και των άλλων αστρικών σωμάτων. Χωρίς αυτή δεν θα υπήρχε ζωή, όπως τη γνωρίζουμε σήμερα. Η βαρύτητα είναι επίσης υπεύθυνη για την τροχιά της γης και των υπόλοιπων πλανητών γύρω από τον ήλιο, την τροχιά της σελήνης γύρω από τη γη, τον σχηματισμό παλιρροιών και άλλα φυσικά φαινόμενα που παρατηρούμε.</a:t>
            </a:r>
          </a:p>
          <a:p>
            <a:r>
              <a:rPr lang="el-GR" sz="3600" dirty="0" smtClean="0">
                <a:latin typeface="Times New Roman" pitchFamily="18" charset="0"/>
                <a:cs typeface="Times New Roman" pitchFamily="18" charset="0"/>
              </a:rPr>
              <a:t>Η δύναμη της βαρύτητας κρατά τους πλανήτες σε τροχιά γύρω από τον ήλιο. (Η εικόνα δεν βρίσκεται σε κλίμακα)</a:t>
            </a:r>
          </a:p>
          <a:p>
            <a:r>
              <a:rPr lang="el-GR" sz="3600" dirty="0" smtClean="0">
                <a:latin typeface="Times New Roman" pitchFamily="18" charset="0"/>
                <a:cs typeface="Times New Roman" pitchFamily="18" charset="0"/>
              </a:rPr>
              <a:t>Η βαρύτητα είναι μία από τις τέσσερις βασικές αλληλεπιδράσεις στη φύση. Οι άλλες τρεις είναι η ηλεκτρομαγνητική δύναμη, η ασθενής πυρηνική και η ισχυρή πυρηνική. Η βαρύτητα είναι η πιο αδύναμη από τις τέσσερις αλληλεπιδράσεις, αλλά δρα σε μεγάλες αποστάσεις και είναι πάντοτε ελκτική.</a:t>
            </a:r>
          </a:p>
          <a:p>
            <a:endParaRPr lang="el-GR" dirty="0"/>
          </a:p>
        </p:txBody>
      </p:sp>
      <p:sp>
        <p:nvSpPr>
          <p:cNvPr id="4" name="3 - Θέση υποσέλιδου"/>
          <p:cNvSpPr>
            <a:spLocks noGrp="1"/>
          </p:cNvSpPr>
          <p:nvPr>
            <p:ph type="ftr" sz="quarter" idx="11"/>
          </p:nvPr>
        </p:nvSpPr>
        <p:spPr/>
        <p:txBody>
          <a:bodyPr/>
          <a:lstStyle/>
          <a:p>
            <a:r>
              <a:rPr lang="el-GR" dirty="0" smtClean="0"/>
              <a:t>ΒΑΡΥΤΗΤΑ</a:t>
            </a:r>
            <a:endParaRPr lang="el-GR" dirty="0"/>
          </a:p>
        </p:txBody>
      </p:sp>
      <p:sp>
        <p:nvSpPr>
          <p:cNvPr id="5" name="4 - Θέση αριθμού διαφάνειας"/>
          <p:cNvSpPr>
            <a:spLocks noGrp="1"/>
          </p:cNvSpPr>
          <p:nvPr>
            <p:ph type="sldNum" sz="quarter" idx="12"/>
          </p:nvPr>
        </p:nvSpPr>
        <p:spPr/>
        <p:txBody>
          <a:bodyPr/>
          <a:lstStyle/>
          <a:p>
            <a:fld id="{97129AED-D38D-4624-8B50-9583D0B1DE7E}" type="slidenum">
              <a:rPr lang="el-GR" smtClean="0"/>
              <a:t>2</a:t>
            </a:fld>
            <a:endParaRPr lang="el-G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Ποιος ανακάλυψε τη βαρύτητα</a:t>
            </a:r>
            <a:r>
              <a:rPr lang="el-GR" dirty="0"/>
              <a:t>;</a:t>
            </a:r>
          </a:p>
        </p:txBody>
      </p:sp>
      <p:sp>
        <p:nvSpPr>
          <p:cNvPr id="3" name="2 - Θέση περιεχομένου"/>
          <p:cNvSpPr>
            <a:spLocks noGrp="1"/>
          </p:cNvSpPr>
          <p:nvPr>
            <p:ph idx="1"/>
          </p:nvPr>
        </p:nvSpPr>
        <p:spPr/>
        <p:txBody>
          <a:bodyPr>
            <a:normAutofit/>
          </a:bodyPr>
          <a:lstStyle/>
          <a:p>
            <a:r>
              <a:rPr lang="el-GR" sz="1700" dirty="0">
                <a:latin typeface="Times New Roman" pitchFamily="18" charset="0"/>
                <a:cs typeface="Times New Roman" pitchFamily="18" charset="0"/>
              </a:rPr>
              <a:t>Την βαρύτητα ανακάλυψε ο Νεύτωνας, όταν ένα ώριμο μήλο έπεσε στο κεφάλι του, ενώ εκείνος καθόταν κάτω από μία μηλιά. Αναρωτήθηκε την αιτία του φαινομένου, και μέσα από την έρευνα που ακολούθησε, ανακάλυψε την έννοια της βαρύτητας, έναν από τους θεμελιώδεις νόμους της φύσης.</a:t>
            </a:r>
          </a:p>
        </p:txBody>
      </p:sp>
      <p:sp>
        <p:nvSpPr>
          <p:cNvPr id="4" name="3 - Θέση υποσέλιδου"/>
          <p:cNvSpPr>
            <a:spLocks noGrp="1"/>
          </p:cNvSpPr>
          <p:nvPr>
            <p:ph type="ftr" sz="quarter" idx="11"/>
          </p:nvPr>
        </p:nvSpPr>
        <p:spPr/>
        <p:txBody>
          <a:bodyPr/>
          <a:lstStyle/>
          <a:p>
            <a:r>
              <a:rPr lang="el-GR" smtClean="0"/>
              <a:t>ΒΑΡΥΤΗΤΑ</a:t>
            </a:r>
            <a:endParaRPr lang="el-GR"/>
          </a:p>
        </p:txBody>
      </p:sp>
      <p:sp>
        <p:nvSpPr>
          <p:cNvPr id="5" name="4 - Θέση αριθμού διαφάνειας"/>
          <p:cNvSpPr>
            <a:spLocks noGrp="1"/>
          </p:cNvSpPr>
          <p:nvPr>
            <p:ph type="sldNum" sz="quarter" idx="12"/>
          </p:nvPr>
        </p:nvSpPr>
        <p:spPr/>
        <p:txBody>
          <a:bodyPr/>
          <a:lstStyle/>
          <a:p>
            <a:fld id="{97129AED-D38D-4624-8B50-9583D0B1DE7E}" type="slidenum">
              <a:rPr lang="el-GR" smtClean="0"/>
              <a:t>3</a:t>
            </a:fld>
            <a:endParaRPr lang="el-G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Πως μας επηρεάζει η βαρύτητα;</a:t>
            </a:r>
            <a:endParaRPr lang="el-GR" dirty="0"/>
          </a:p>
        </p:txBody>
      </p:sp>
      <p:graphicFrame>
        <p:nvGraphicFramePr>
          <p:cNvPr id="8" name="7 - Θέση περιεχομένου"/>
          <p:cNvGraphicFramePr>
            <a:graphicFrameLocks noGrp="1"/>
          </p:cNvGraphicFramePr>
          <p:nvPr>
            <p:ph idx="1"/>
          </p:nvPr>
        </p:nvGraphicFramePr>
        <p:xfrm>
          <a:off x="467544" y="1484784"/>
          <a:ext cx="8373616"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 Θέση υποσέλιδου"/>
          <p:cNvSpPr>
            <a:spLocks noGrp="1"/>
          </p:cNvSpPr>
          <p:nvPr>
            <p:ph type="ftr" sz="quarter" idx="11"/>
          </p:nvPr>
        </p:nvSpPr>
        <p:spPr/>
        <p:txBody>
          <a:bodyPr/>
          <a:lstStyle/>
          <a:p>
            <a:r>
              <a:rPr lang="el-GR" smtClean="0"/>
              <a:t>ΒΑΡΥΤΗΤΑ</a:t>
            </a:r>
            <a:endParaRPr lang="el-GR"/>
          </a:p>
        </p:txBody>
      </p:sp>
      <p:sp>
        <p:nvSpPr>
          <p:cNvPr id="5" name="4 - Θέση αριθμού διαφάνειας"/>
          <p:cNvSpPr>
            <a:spLocks noGrp="1"/>
          </p:cNvSpPr>
          <p:nvPr>
            <p:ph type="sldNum" sz="quarter" idx="12"/>
          </p:nvPr>
        </p:nvSpPr>
        <p:spPr/>
        <p:txBody>
          <a:bodyPr/>
          <a:lstStyle/>
          <a:p>
            <a:fld id="{97129AED-D38D-4624-8B50-9583D0B1DE7E}" type="slidenum">
              <a:rPr lang="el-GR" smtClean="0"/>
              <a:t>4</a:t>
            </a:fld>
            <a:endParaRPr lang="el-G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Η βαρύτητα στη σελήνη</a:t>
            </a:r>
            <a:endParaRPr lang="el-GR" dirty="0"/>
          </a:p>
        </p:txBody>
      </p:sp>
      <p:sp>
        <p:nvSpPr>
          <p:cNvPr id="3" name="2 - Θέση περιεχομένου"/>
          <p:cNvSpPr>
            <a:spLocks noGrp="1"/>
          </p:cNvSpPr>
          <p:nvPr>
            <p:ph idx="1"/>
          </p:nvPr>
        </p:nvSpPr>
        <p:spPr/>
        <p:txBody>
          <a:bodyPr>
            <a:normAutofit/>
          </a:bodyPr>
          <a:lstStyle/>
          <a:p>
            <a:r>
              <a:rPr lang="el-GR" sz="1700" dirty="0" smtClean="0">
                <a:latin typeface="Times New Roman" pitchFamily="18" charset="0"/>
                <a:cs typeface="Times New Roman" pitchFamily="18" charset="0"/>
              </a:rPr>
              <a:t>H σελήνη είναι ο πέμπτος μεγαλύτερος δορυφόρος στο ηλιακό σύστημα. Έχει διάμετρο 3476 km, περίπου το ένα τέταρτο της γήινης διαμέτρου και το 1/81 της μάζας της Γης. Η ένταση της βαρύτητας στην επιφάνεια της σελήνης είναι το 1/6 της βαρύτητας της Γης. Δηλαδή αν στη γη ζυγίζετε 70kg στη σελήνη θα ζυγίζατε 12,5 ! Η ακτίνα της πρωτοϋπολογίστηκε από τον Αρίσταρχο με σφάλμα 32% και αργότερα από τον Πτολεμαίο με σφάλμα μόνο 5%.</a:t>
            </a:r>
            <a:endParaRPr lang="el-GR" sz="1700" dirty="0">
              <a:latin typeface="Times New Roman" pitchFamily="18" charset="0"/>
              <a:cs typeface="Times New Roman" pitchFamily="18" charset="0"/>
            </a:endParaRPr>
          </a:p>
        </p:txBody>
      </p:sp>
      <p:sp>
        <p:nvSpPr>
          <p:cNvPr id="4" name="3 - Θέση υποσέλιδου"/>
          <p:cNvSpPr>
            <a:spLocks noGrp="1"/>
          </p:cNvSpPr>
          <p:nvPr>
            <p:ph type="ftr" sz="quarter" idx="11"/>
          </p:nvPr>
        </p:nvSpPr>
        <p:spPr/>
        <p:txBody>
          <a:bodyPr/>
          <a:lstStyle/>
          <a:p>
            <a:r>
              <a:rPr lang="el-GR" smtClean="0"/>
              <a:t>ΒΑΡΥΤΗΤΑ</a:t>
            </a:r>
            <a:endParaRPr lang="el-GR"/>
          </a:p>
        </p:txBody>
      </p:sp>
      <p:sp>
        <p:nvSpPr>
          <p:cNvPr id="5" name="4 - Θέση αριθμού διαφάνειας"/>
          <p:cNvSpPr>
            <a:spLocks noGrp="1"/>
          </p:cNvSpPr>
          <p:nvPr>
            <p:ph type="sldNum" sz="quarter" idx="12"/>
          </p:nvPr>
        </p:nvSpPr>
        <p:spPr/>
        <p:txBody>
          <a:bodyPr/>
          <a:lstStyle/>
          <a:p>
            <a:fld id="{97129AED-D38D-4624-8B50-9583D0B1DE7E}" type="slidenum">
              <a:rPr lang="el-GR" smtClean="0"/>
              <a:t>5</a:t>
            </a:fld>
            <a:endParaRPr lang="el-G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Επίλογος</a:t>
            </a:r>
            <a:endParaRPr lang="el-GR" dirty="0"/>
          </a:p>
        </p:txBody>
      </p:sp>
      <p:sp>
        <p:nvSpPr>
          <p:cNvPr id="3" name="2 - Θέση περιεχομένου"/>
          <p:cNvSpPr>
            <a:spLocks noGrp="1"/>
          </p:cNvSpPr>
          <p:nvPr>
            <p:ph idx="1"/>
          </p:nvPr>
        </p:nvSpPr>
        <p:spPr/>
        <p:txBody>
          <a:bodyPr/>
          <a:lstStyle/>
          <a:p>
            <a:pPr algn="ctr">
              <a:buNone/>
            </a:pPr>
            <a:r>
              <a:rPr lang="el-GR" dirty="0" smtClean="0">
                <a:latin typeface="Arial Black" pitchFamily="34" charset="0"/>
              </a:rPr>
              <a:t>Σας ευχαριστώ </a:t>
            </a:r>
            <a:endParaRPr lang="el-GR" dirty="0">
              <a:latin typeface="Arial Black" pitchFamily="34" charset="0"/>
            </a:endParaRPr>
          </a:p>
        </p:txBody>
      </p:sp>
      <p:sp>
        <p:nvSpPr>
          <p:cNvPr id="4" name="3 - Θέση υποσέλιδου"/>
          <p:cNvSpPr>
            <a:spLocks noGrp="1"/>
          </p:cNvSpPr>
          <p:nvPr>
            <p:ph type="ftr" sz="quarter" idx="11"/>
          </p:nvPr>
        </p:nvSpPr>
        <p:spPr/>
        <p:txBody>
          <a:bodyPr/>
          <a:lstStyle/>
          <a:p>
            <a:r>
              <a:rPr lang="el-GR" smtClean="0"/>
              <a:t>ΒΑΡΥΤΗΤΑ</a:t>
            </a:r>
            <a:endParaRPr lang="el-GR"/>
          </a:p>
        </p:txBody>
      </p:sp>
      <p:sp>
        <p:nvSpPr>
          <p:cNvPr id="5" name="4 - Θέση αριθμού διαφάνειας"/>
          <p:cNvSpPr>
            <a:spLocks noGrp="1"/>
          </p:cNvSpPr>
          <p:nvPr>
            <p:ph type="sldNum" sz="quarter" idx="12"/>
          </p:nvPr>
        </p:nvSpPr>
        <p:spPr/>
        <p:txBody>
          <a:bodyPr/>
          <a:lstStyle/>
          <a:p>
            <a:fld id="{97129AED-D38D-4624-8B50-9583D0B1DE7E}" type="slidenum">
              <a:rPr lang="el-GR" smtClean="0"/>
              <a:t>6</a:t>
            </a:fld>
            <a:endParaRPr lang="el-GR"/>
          </a:p>
        </p:txBody>
      </p:sp>
      <p:pic>
        <p:nvPicPr>
          <p:cNvPr id="6" name="5 - Εικόνα" descr="THANK YOU.png"/>
          <p:cNvPicPr>
            <a:picLocks noChangeAspect="1"/>
          </p:cNvPicPr>
          <p:nvPr/>
        </p:nvPicPr>
        <p:blipFill>
          <a:blip r:embed="rId2" cstate="print"/>
          <a:stretch>
            <a:fillRect/>
          </a:stretch>
        </p:blipFill>
        <p:spPr>
          <a:xfrm>
            <a:off x="2195736" y="2420888"/>
            <a:ext cx="4752528" cy="3166390"/>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110</TotalTime>
  <Words>149</Words>
  <Application>Microsoft Office PowerPoint</Application>
  <PresentationFormat>Προβολή στην οθόνη (4:3)</PresentationFormat>
  <Paragraphs>31</Paragraphs>
  <Slides>6</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Θέμα του Office</vt:lpstr>
      <vt:lpstr>Η ΒΑΡΥΤΗΤΑ</vt:lpstr>
      <vt:lpstr>Η βαρύτητα</vt:lpstr>
      <vt:lpstr>Ποιος ανακάλυψε τη βαρύτητα;</vt:lpstr>
      <vt:lpstr>Πως μας επηρεάζει η βαρύτητα;</vt:lpstr>
      <vt:lpstr>Η βαρύτητα στη σελήνη</vt:lpstr>
      <vt:lpstr>Επίλογος</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Διαφάνεια 1</dc:title>
  <dc:creator>Tiniakou</dc:creator>
  <cp:lastModifiedBy>Tiniakou</cp:lastModifiedBy>
  <cp:revision>22</cp:revision>
  <dcterms:created xsi:type="dcterms:W3CDTF">2018-04-23T18:23:58Z</dcterms:created>
  <dcterms:modified xsi:type="dcterms:W3CDTF">2018-04-23T20:14:23Z</dcterms:modified>
</cp:coreProperties>
</file>